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5" r:id="rId6"/>
    <p:sldId id="266" r:id="rId7"/>
    <p:sldId id="269" r:id="rId8"/>
    <p:sldId id="270" r:id="rId9"/>
    <p:sldId id="273" r:id="rId10"/>
    <p:sldId id="271" r:id="rId11"/>
    <p:sldId id="272" r:id="rId12"/>
    <p:sldId id="274" r:id="rId13"/>
    <p:sldId id="275" r:id="rId14"/>
    <p:sldId id="276" r:id="rId15"/>
    <p:sldId id="279" r:id="rId16"/>
    <p:sldId id="264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2CA"/>
    <a:srgbClr val="FD07F1"/>
    <a:srgbClr val="E402D9"/>
    <a:srgbClr val="70AD47"/>
    <a:srgbClr val="FF00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1" d="100"/>
          <a:sy n="91" d="100"/>
        </p:scale>
        <p:origin x="135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1E84B-606F-4649-949C-27EDEC681761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64686-F3E2-4EE3-B6F6-C6DEA550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7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1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5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1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6308C-77EC-4F18-8635-1ABE0AC957B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1994-4939-4028-9319-0605CBE2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Segmentation Project Updates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Benjamin Green</a:t>
            </a:r>
          </a:p>
          <a:p>
            <a:r>
              <a:rPr lang="en-US" dirty="0" smtClean="0"/>
              <a:t>06/18/2020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Changes to the UI </a:t>
            </a:r>
          </a:p>
          <a:p>
            <a:r>
              <a:rPr lang="en-US" dirty="0" smtClean="0"/>
              <a:t>Some Result Images and User Status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Data Sharing</a:t>
            </a:r>
          </a:p>
        </p:txBody>
      </p:sp>
    </p:spTree>
    <p:extLst>
      <p:ext uri="{BB962C8B-B14F-4D97-AF65-F5344CB8AC3E}">
        <p14:creationId xmlns:p14="http://schemas.microsoft.com/office/powerpoint/2010/main" val="4039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Lung_Adeno_TMA_1315_3_[5515,52497]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2001277"/>
            <a:ext cx="55054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431235" y="2042841"/>
            <a:ext cx="976745" cy="6905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07980" y="2042841"/>
            <a:ext cx="7600084" cy="299172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1235" y="2733405"/>
            <a:ext cx="4836535" cy="2431471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7770" y="2342013"/>
            <a:ext cx="3740294" cy="2822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38199" y="1250107"/>
            <a:ext cx="414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2,675 cells reviewed; 2,587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Lung_Adeno_TMA_1315_3_[5515,52497]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426" y="3299829"/>
            <a:ext cx="2032115" cy="15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60" y="2012804"/>
            <a:ext cx="55054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570" y="1665049"/>
            <a:ext cx="2019014" cy="152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406" y="4959405"/>
            <a:ext cx="2062323" cy="15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445066" y="2012804"/>
            <a:ext cx="472248" cy="4045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45066" y="1516094"/>
            <a:ext cx="2031183" cy="496711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45066" y="2417379"/>
            <a:ext cx="2019969" cy="4235669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476249" y="1516094"/>
            <a:ext cx="2287851" cy="5136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38199" y="1250107"/>
            <a:ext cx="414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2,675 cells reviewed; 2,587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8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Lung_SCC_TMA_1314_6_01.30.2020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68" y="2037529"/>
            <a:ext cx="4760041" cy="355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" y="2037529"/>
            <a:ext cx="5524500" cy="416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711669" y="4777025"/>
            <a:ext cx="956441" cy="65682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711669" y="2037529"/>
            <a:ext cx="3991299" cy="2739497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11669" y="5433848"/>
            <a:ext cx="3991299" cy="157655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8199" y="1278472"/>
            <a:ext cx="869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4,280 cells reviewed;</a:t>
            </a:r>
            <a:r>
              <a:rPr lang="en-US" dirty="0" smtClean="0"/>
              <a:t> 5,027 cells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completed to date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09159"/>
              </p:ext>
            </p:extLst>
          </p:nvPr>
        </p:nvGraphicFramePr>
        <p:xfrm>
          <a:off x="3536291" y="2434596"/>
          <a:ext cx="5712811" cy="3072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0532">
                  <a:extLst>
                    <a:ext uri="{9D8B030D-6E8A-4147-A177-3AD203B41FA5}">
                      <a16:colId xmlns:a16="http://schemas.microsoft.com/office/drawing/2014/main" val="1313734021"/>
                    </a:ext>
                  </a:extLst>
                </a:gridCol>
                <a:gridCol w="4172279">
                  <a:extLst>
                    <a:ext uri="{9D8B030D-6E8A-4147-A177-3AD203B41FA5}">
                      <a16:colId xmlns:a16="http://schemas.microsoft.com/office/drawing/2014/main" val="3803525424"/>
                    </a:ext>
                  </a:extLst>
                </a:gridCol>
              </a:tblGrid>
              <a:tr h="360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Reviewer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# of Images Completed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6861857"/>
                  </a:ext>
                </a:extLst>
              </a:tr>
              <a:tr h="18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783862"/>
                  </a:ext>
                </a:extLst>
              </a:tr>
              <a:tr h="18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335316"/>
                  </a:ext>
                </a:extLst>
              </a:tr>
              <a:tr h="541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1 Finished (</a:t>
                      </a:r>
                      <a:r>
                        <a:rPr lang="en-US" sz="1100" u="none" strike="noStrike" dirty="0" smtClean="0">
                          <a:effectLst/>
                        </a:rPr>
                        <a:t>overlap </a:t>
                      </a:r>
                      <a:r>
                        <a:rPr lang="en-US" sz="1100" u="none" strike="noStrike" dirty="0">
                          <a:effectLst/>
                        </a:rPr>
                        <a:t>criteria failed for the rest of the </a:t>
                      </a:r>
                      <a:r>
                        <a:rPr lang="en-US" sz="1100" u="none" strike="noStrike" dirty="0" smtClean="0">
                          <a:effectLst/>
                        </a:rPr>
                        <a:t>images</a:t>
                      </a:r>
                      <a:r>
                        <a:rPr lang="en-US" sz="1100" u="none" strike="noStrike" dirty="0" smtClean="0">
                          <a:effectLst/>
                        </a:rPr>
                        <a:t>; needs to review cells</a:t>
                      </a:r>
                      <a:r>
                        <a:rPr lang="en-US" sz="1100" u="none" strike="noStrike" dirty="0" smtClean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2860026"/>
                  </a:ext>
                </a:extLst>
              </a:tr>
              <a:tr h="72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Working on 4 images. On whole image review for 3 images, Overlap criteria failed for one image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8107045"/>
                  </a:ext>
                </a:extLst>
              </a:tr>
              <a:tr h="541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Overlap criteria failed for all </a:t>
                      </a:r>
                      <a:r>
                        <a:rPr lang="en-US" sz="1100" u="none" strike="noStrike" dirty="0" smtClean="0">
                          <a:effectLst/>
                        </a:rPr>
                        <a:t>images; </a:t>
                      </a:r>
                      <a:r>
                        <a:rPr lang="en-US" sz="1100" u="none" strike="noStrike" dirty="0">
                          <a:effectLst/>
                        </a:rPr>
                        <a:t>needs to review </a:t>
                      </a:r>
                      <a:r>
                        <a:rPr lang="en-US" sz="1100" u="none" strike="noStrike" dirty="0" smtClean="0">
                          <a:effectLst/>
                        </a:rPr>
                        <a:t>cells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4358355"/>
                  </a:ext>
                </a:extLst>
              </a:tr>
              <a:tr h="541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Overlap criteria failed for all </a:t>
                      </a:r>
                      <a:r>
                        <a:rPr lang="en-US" sz="1100" u="none" strike="noStrike" dirty="0" smtClean="0">
                          <a:effectLst/>
                        </a:rPr>
                        <a:t>images; </a:t>
                      </a:r>
                      <a:r>
                        <a:rPr lang="en-US" sz="1100" u="none" strike="noStrike" dirty="0">
                          <a:effectLst/>
                        </a:rPr>
                        <a:t>needs to review cells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095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9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for 11 images is ready to be shared</a:t>
            </a:r>
          </a:p>
          <a:p>
            <a:r>
              <a:rPr lang="en-US" dirty="0" smtClean="0"/>
              <a:t>Sharing:</a:t>
            </a:r>
          </a:p>
          <a:p>
            <a:pPr lvl="1"/>
            <a:r>
              <a:rPr lang="en-US" dirty="0" smtClean="0"/>
              <a:t>Label matrix</a:t>
            </a:r>
          </a:p>
          <a:p>
            <a:pPr lvl="1"/>
            <a:r>
              <a:rPr lang="en-US" dirty="0" smtClean="0"/>
              <a:t>Csv file with two columns ‘</a:t>
            </a:r>
            <a:r>
              <a:rPr lang="en-US" dirty="0" err="1" smtClean="0"/>
              <a:t>cellid</a:t>
            </a:r>
            <a:r>
              <a:rPr lang="en-US" dirty="0" smtClean="0"/>
              <a:t>’ and ‘</a:t>
            </a:r>
            <a:r>
              <a:rPr lang="en-US" dirty="0" err="1" smtClean="0"/>
              <a:t>multinuc</a:t>
            </a:r>
            <a:r>
              <a:rPr lang="en-US" dirty="0" smtClean="0"/>
              <a:t>’ binary column indicating whether or not the cell has been indicated as a multi nucleated cell (1 for true)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Computed as having a joint overlap higher than .8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𝑖𝑥𝑒𝑙𝑠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𝑜𝑣𝑒𝑟𝑙𝑎𝑝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𝑝𝑖𝑥𝑒𝑙𝑠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𝑖𝑥𝑒𝑙𝑠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𝑜𝑣𝑒𝑟𝑙𝑎𝑝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𝑝𝑖𝑥𝑒𝑙𝑠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55935" y="5196749"/>
            <a:ext cx="3293291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Add the rest of the .8 overlap </a:t>
            </a:r>
            <a:r>
              <a:rPr lang="en-US" dirty="0" smtClean="0"/>
              <a:t>cells </a:t>
            </a:r>
            <a:r>
              <a:rPr lang="en-US" dirty="0" smtClean="0"/>
              <a:t>into the review </a:t>
            </a:r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3"/>
            <a:endCxn id="4" idx="1"/>
          </p:cNvCxnSpPr>
          <p:nvPr/>
        </p:nvCxnSpPr>
        <p:spPr>
          <a:xfrm flipV="1">
            <a:off x="5203621" y="5519915"/>
            <a:ext cx="752314" cy="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7" idx="2"/>
            <a:endCxn id="8" idx="0"/>
          </p:cNvCxnSpPr>
          <p:nvPr/>
        </p:nvCxnSpPr>
        <p:spPr>
          <a:xfrm rot="5400000">
            <a:off x="6376564" y="1821994"/>
            <a:ext cx="439149" cy="57588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880" y="3281503"/>
            <a:ext cx="2893339" cy="120032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As the user reviews cells</a:t>
            </a:r>
            <a:r>
              <a:rPr lang="en-US" dirty="0" smtClean="0"/>
              <a:t>, </a:t>
            </a:r>
            <a:r>
              <a:rPr lang="en-US" dirty="0" smtClean="0"/>
              <a:t>track the disagreement of this </a:t>
            </a:r>
            <a:r>
              <a:rPr lang="en-US" b="1" i="1" dirty="0" smtClean="0"/>
              <a:t>JO review </a:t>
            </a:r>
            <a:r>
              <a:rPr lang="en-US" b="1" i="1" dirty="0" smtClean="0"/>
              <a:t>group</a:t>
            </a:r>
            <a:r>
              <a:rPr lang="en-US" dirty="0" smtClean="0"/>
              <a:t>;</a:t>
            </a:r>
            <a:r>
              <a:rPr lang="en-US" b="1" i="1" dirty="0" smtClean="0"/>
              <a:t> </a:t>
            </a:r>
            <a:r>
              <a:rPr lang="en-US" dirty="0" smtClean="0"/>
              <a:t>(d</a:t>
            </a:r>
            <a:r>
              <a:rPr lang="en-US" dirty="0" smtClean="0"/>
              <a:t>efined </a:t>
            </a:r>
            <a:r>
              <a:rPr lang="en-US" dirty="0" smtClean="0"/>
              <a:t>as </a:t>
            </a:r>
            <a:r>
              <a:rPr lang="en-US" b="1" dirty="0" smtClean="0"/>
              <a:t>not</a:t>
            </a:r>
            <a:r>
              <a:rPr lang="en-US" dirty="0" smtClean="0"/>
              <a:t> ‘A=B</a:t>
            </a:r>
            <a:r>
              <a:rPr lang="en-US" dirty="0" smtClean="0"/>
              <a:t>’)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9830" y="4920981"/>
            <a:ext cx="2973791" cy="120032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If at any point the user selects more than 20% of this </a:t>
            </a:r>
            <a:r>
              <a:rPr lang="en-US" b="1" i="1" dirty="0" smtClean="0"/>
              <a:t>JO review group</a:t>
            </a:r>
            <a:r>
              <a:rPr lang="en-US" dirty="0" smtClean="0"/>
              <a:t> as having disagreement.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5638" y="3423821"/>
            <a:ext cx="26259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 number of pairs with joint overlap (JO) of greater than .8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24355" y="3423821"/>
            <a:ext cx="2884459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Randomly choose 20% of these for review (call this the </a:t>
            </a:r>
            <a:r>
              <a:rPr lang="en-US" b="1" i="1" dirty="0" smtClean="0"/>
              <a:t>JO review group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3781623" y="3885486"/>
            <a:ext cx="642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7308814" y="3885486"/>
            <a:ext cx="720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7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format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8359" y="2438403"/>
          <a:ext cx="12035281" cy="101092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000442">
                  <a:extLst>
                    <a:ext uri="{9D8B030D-6E8A-4147-A177-3AD203B41FA5}">
                      <a16:colId xmlns:a16="http://schemas.microsoft.com/office/drawing/2014/main" val="1878930475"/>
                    </a:ext>
                  </a:extLst>
                </a:gridCol>
                <a:gridCol w="1520126">
                  <a:extLst>
                    <a:ext uri="{9D8B030D-6E8A-4147-A177-3AD203B41FA5}">
                      <a16:colId xmlns:a16="http://schemas.microsoft.com/office/drawing/2014/main" val="3747298165"/>
                    </a:ext>
                  </a:extLst>
                </a:gridCol>
                <a:gridCol w="1512189">
                  <a:extLst>
                    <a:ext uri="{9D8B030D-6E8A-4147-A177-3AD203B41FA5}">
                      <a16:colId xmlns:a16="http://schemas.microsoft.com/office/drawing/2014/main" val="1944432030"/>
                    </a:ext>
                  </a:extLst>
                </a:gridCol>
                <a:gridCol w="1789620">
                  <a:extLst>
                    <a:ext uri="{9D8B030D-6E8A-4147-A177-3AD203B41FA5}">
                      <a16:colId xmlns:a16="http://schemas.microsoft.com/office/drawing/2014/main" val="3024992820"/>
                    </a:ext>
                  </a:extLst>
                </a:gridCol>
                <a:gridCol w="1130618">
                  <a:extLst>
                    <a:ext uri="{9D8B030D-6E8A-4147-A177-3AD203B41FA5}">
                      <a16:colId xmlns:a16="http://schemas.microsoft.com/office/drawing/2014/main" val="2961655393"/>
                    </a:ext>
                  </a:extLst>
                </a:gridCol>
                <a:gridCol w="1650302">
                  <a:extLst>
                    <a:ext uri="{9D8B030D-6E8A-4147-A177-3AD203B41FA5}">
                      <a16:colId xmlns:a16="http://schemas.microsoft.com/office/drawing/2014/main" val="2063555134"/>
                    </a:ext>
                  </a:extLst>
                </a:gridCol>
                <a:gridCol w="1642364">
                  <a:extLst>
                    <a:ext uri="{9D8B030D-6E8A-4147-A177-3AD203B41FA5}">
                      <a16:colId xmlns:a16="http://schemas.microsoft.com/office/drawing/2014/main" val="1009521748"/>
                    </a:ext>
                  </a:extLst>
                </a:gridCol>
                <a:gridCol w="1789620">
                  <a:extLst>
                    <a:ext uri="{9D8B030D-6E8A-4147-A177-3AD203B41FA5}">
                      <a16:colId xmlns:a16="http://schemas.microsoft.com/office/drawing/2014/main" val="44865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IF_cellid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IF_X_centroid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IF_Y_centroid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SP_paired_w_IF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SP_cellid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SP_X_centroid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SP_Y_centroid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IF_paired_w_SP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7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8339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2544520" y="3707182"/>
          <a:ext cx="7293773" cy="7416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944690">
                  <a:extLst>
                    <a:ext uri="{9D8B030D-6E8A-4147-A177-3AD203B41FA5}">
                      <a16:colId xmlns:a16="http://schemas.microsoft.com/office/drawing/2014/main" val="1878930475"/>
                    </a:ext>
                  </a:extLst>
                </a:gridCol>
                <a:gridCol w="944690">
                  <a:extLst>
                    <a:ext uri="{9D8B030D-6E8A-4147-A177-3AD203B41FA5}">
                      <a16:colId xmlns:a16="http://schemas.microsoft.com/office/drawing/2014/main" val="3570103713"/>
                    </a:ext>
                  </a:extLst>
                </a:gridCol>
                <a:gridCol w="1487234">
                  <a:extLst>
                    <a:ext uri="{9D8B030D-6E8A-4147-A177-3AD203B41FA5}">
                      <a16:colId xmlns:a16="http://schemas.microsoft.com/office/drawing/2014/main" val="3747298165"/>
                    </a:ext>
                  </a:extLst>
                </a:gridCol>
                <a:gridCol w="1622742">
                  <a:extLst>
                    <a:ext uri="{9D8B030D-6E8A-4147-A177-3AD203B41FA5}">
                      <a16:colId xmlns:a16="http://schemas.microsoft.com/office/drawing/2014/main" val="1944432030"/>
                    </a:ext>
                  </a:extLst>
                </a:gridCol>
                <a:gridCol w="1197292">
                  <a:extLst>
                    <a:ext uri="{9D8B030D-6E8A-4147-A177-3AD203B41FA5}">
                      <a16:colId xmlns:a16="http://schemas.microsoft.com/office/drawing/2014/main" val="3024992820"/>
                    </a:ext>
                  </a:extLst>
                </a:gridCol>
                <a:gridCol w="1097125">
                  <a:extLst>
                    <a:ext uri="{9D8B030D-6E8A-4147-A177-3AD203B41FA5}">
                      <a16:colId xmlns:a16="http://schemas.microsoft.com/office/drawing/2014/main" val="220846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IF_level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Joint_overlap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class_selection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cell_check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flags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7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833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7742" y="5474208"/>
            <a:ext cx="852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Descriptions of ambiguous columns explained in next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also save the drawn cell objects in a label matrix defined by the </a:t>
            </a:r>
            <a:r>
              <a:rPr lang="en-US" dirty="0" err="1" smtClean="0"/>
              <a:t>cellids</a:t>
            </a:r>
            <a:r>
              <a:rPr lang="en-US" dirty="0" smtClean="0"/>
              <a:t> shown here as the </a:t>
            </a:r>
            <a:r>
              <a:rPr lang="en-US" dirty="0" err="1" smtClean="0"/>
              <a:t>comparison_seg_data.tif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Ambiguous column descriptions: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SP_paired_w_IF</a:t>
            </a:r>
            <a:r>
              <a:rPr lang="en-US" dirty="0" smtClean="0"/>
              <a:t> and </a:t>
            </a:r>
            <a:r>
              <a:rPr lang="en-US" dirty="0" err="1" smtClean="0"/>
              <a:t>IF_paired_w_SP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The cellid in the first type which corresponds to the current cellid of the second, serves as an additional coding check that the correct cells are paired. </a:t>
            </a:r>
            <a:r>
              <a:rPr lang="en-US" dirty="0" err="1" smtClean="0"/>
              <a:t>SP_paired_w_IF</a:t>
            </a:r>
            <a:r>
              <a:rPr lang="en-US" dirty="0" smtClean="0"/>
              <a:t> == </a:t>
            </a:r>
            <a:r>
              <a:rPr lang="en-US" dirty="0" err="1" smtClean="0"/>
              <a:t>SP_cellid</a:t>
            </a:r>
            <a:r>
              <a:rPr lang="en-US" dirty="0" smtClean="0"/>
              <a:t> and </a:t>
            </a:r>
            <a:r>
              <a:rPr lang="en-US" dirty="0" err="1" smtClean="0"/>
              <a:t>IF_paired_w_SP</a:t>
            </a:r>
            <a:r>
              <a:rPr lang="en-US" dirty="0" smtClean="0"/>
              <a:t> == IF_cellid.</a:t>
            </a:r>
          </a:p>
          <a:p>
            <a:r>
              <a:rPr lang="en-US" dirty="0" smtClean="0"/>
              <a:t>IF_level: </a:t>
            </a:r>
          </a:p>
          <a:p>
            <a:pPr lvl="1"/>
            <a:r>
              <a:rPr lang="en-US" dirty="0" smtClean="0"/>
              <a:t>The level or type of segmentation performed from inform</a:t>
            </a:r>
          </a:p>
          <a:p>
            <a:pPr lvl="2"/>
            <a:r>
              <a:rPr lang="en-US" dirty="0" smtClean="0"/>
              <a:t>(1) immune segmentation</a:t>
            </a:r>
          </a:p>
          <a:p>
            <a:pPr lvl="2"/>
            <a:r>
              <a:rPr lang="en-US" dirty="0" smtClean="0"/>
              <a:t>(2) tumor segmentation</a:t>
            </a:r>
          </a:p>
          <a:p>
            <a:r>
              <a:rPr lang="en-US" dirty="0" smtClean="0"/>
              <a:t>Joint_overlap:</a:t>
            </a:r>
          </a:p>
          <a:p>
            <a:pPr lvl="1"/>
            <a:r>
              <a:rPr lang="en-US" dirty="0" smtClean="0"/>
              <a:t>joint fractional overlap, from multiplying the fractional overlaps of each type</a:t>
            </a:r>
          </a:p>
        </p:txBody>
      </p:sp>
    </p:spTree>
    <p:extLst>
      <p:ext uri="{BB962C8B-B14F-4D97-AF65-F5344CB8AC3E}">
        <p14:creationId xmlns:p14="http://schemas.microsoft.com/office/powerpoint/2010/main" val="42693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Ambiguous column descriptions cont.: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Class_selection:</a:t>
            </a:r>
          </a:p>
          <a:p>
            <a:pPr lvl="1"/>
            <a:r>
              <a:rPr lang="en-US" dirty="0" smtClean="0"/>
              <a:t>Which type of segmentation to include</a:t>
            </a:r>
          </a:p>
          <a:p>
            <a:pPr lvl="2"/>
            <a:r>
              <a:rPr lang="en-US" dirty="0" smtClean="0"/>
              <a:t>(0): not yet defined</a:t>
            </a:r>
          </a:p>
          <a:p>
            <a:pPr lvl="2"/>
            <a:r>
              <a:rPr lang="en-US" dirty="0" smtClean="0"/>
              <a:t>(1): Inform type</a:t>
            </a:r>
          </a:p>
          <a:p>
            <a:pPr lvl="2"/>
            <a:r>
              <a:rPr lang="en-US" dirty="0" smtClean="0"/>
              <a:t>(2): super pixel type</a:t>
            </a:r>
          </a:p>
          <a:p>
            <a:pPr lvl="2"/>
            <a:r>
              <a:rPr lang="en-US" dirty="0" smtClean="0"/>
              <a:t>(3): drawn on</a:t>
            </a:r>
          </a:p>
          <a:p>
            <a:pPr lvl="2"/>
            <a:r>
              <a:rPr lang="en-US" dirty="0" smtClean="0"/>
              <a:t>(4): joint overlap over .8 and set NOT to review</a:t>
            </a:r>
          </a:p>
          <a:p>
            <a:pPr lvl="2"/>
            <a:r>
              <a:rPr lang="en-US" dirty="0" smtClean="0"/>
              <a:t>(5): reviewed as both</a:t>
            </a:r>
          </a:p>
          <a:p>
            <a:pPr lvl="2"/>
            <a:r>
              <a:rPr lang="en-US" dirty="0" smtClean="0"/>
              <a:t>(6): added \ new cell</a:t>
            </a:r>
          </a:p>
          <a:p>
            <a:pPr lvl="2"/>
            <a:r>
              <a:rPr lang="en-US" dirty="0" smtClean="0"/>
              <a:t>(-1): neither segmentation chosen and not drawn</a:t>
            </a:r>
          </a:p>
          <a:p>
            <a:pPr lvl="2"/>
            <a:r>
              <a:rPr lang="en-US" dirty="0" smtClean="0"/>
              <a:t>(-2): artifact</a:t>
            </a:r>
          </a:p>
          <a:p>
            <a:r>
              <a:rPr lang="en-US" dirty="0" smtClean="0"/>
              <a:t>Cell_check:</a:t>
            </a:r>
          </a:p>
          <a:p>
            <a:pPr lvl="1"/>
            <a:r>
              <a:rPr lang="en-US" dirty="0" smtClean="0"/>
              <a:t>Whether or not that cell will be reviewed</a:t>
            </a:r>
          </a:p>
          <a:p>
            <a:pPr lvl="2"/>
            <a:r>
              <a:rPr lang="en-US" dirty="0" smtClean="0"/>
              <a:t>(0): do not review (see (4) in class selection)</a:t>
            </a:r>
          </a:p>
          <a:p>
            <a:pPr lvl="2"/>
            <a:r>
              <a:rPr lang="en-US" dirty="0" smtClean="0"/>
              <a:t>(1): review </a:t>
            </a:r>
          </a:p>
          <a:p>
            <a:pPr lvl="2"/>
            <a:r>
              <a:rPr lang="en-US" dirty="0" smtClean="0"/>
              <a:t>(2): joint overlap over .8 and set to review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to the UI </a:t>
            </a:r>
          </a:p>
          <a:p>
            <a:r>
              <a:rPr lang="en-US" dirty="0" smtClean="0"/>
              <a:t>Some Result Images and User Status</a:t>
            </a:r>
          </a:p>
          <a:p>
            <a:r>
              <a:rPr lang="en-US" dirty="0" smtClean="0"/>
              <a:t>Data 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Ambiguous column descriptions cont. cont.: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Flags:</a:t>
            </a:r>
          </a:p>
          <a:p>
            <a:pPr lvl="1"/>
            <a:r>
              <a:rPr lang="en-US" dirty="0" smtClean="0"/>
              <a:t>(1): Multi nucleated</a:t>
            </a:r>
          </a:p>
          <a:p>
            <a:pPr lvl="1"/>
            <a:r>
              <a:rPr lang="en-US" dirty="0" smtClean="0"/>
              <a:t>(2): Flagged for review by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to the UI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Some Result Images and User Status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Data 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outstanding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Cells could not be removed which is </a:t>
            </a:r>
            <a:r>
              <a:rPr lang="en-US" dirty="0"/>
              <a:t>a</a:t>
            </a:r>
            <a:r>
              <a:rPr lang="en-US" dirty="0" smtClean="0"/>
              <a:t>n issue for: </a:t>
            </a:r>
            <a:endParaRPr lang="en-US" dirty="0" smtClean="0"/>
          </a:p>
          <a:p>
            <a:pPr lvl="1"/>
            <a:r>
              <a:rPr lang="en-US" dirty="0" smtClean="0"/>
              <a:t>miss-segmented highly joint overlap pairs which are accepted by the comparison algorithm </a:t>
            </a:r>
          </a:p>
          <a:p>
            <a:pPr lvl="2"/>
            <a:r>
              <a:rPr lang="en-US" dirty="0" smtClean="0"/>
              <a:t>Instances where both algorithms similarly performed wrong</a:t>
            </a:r>
          </a:p>
          <a:p>
            <a:pPr lvl="1"/>
            <a:r>
              <a:rPr lang="en-US" dirty="0" smtClean="0"/>
              <a:t>or any other user mistakes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897" y="3605906"/>
            <a:ext cx="3076429" cy="2395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Implemented a cell removal button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(?should resemble a trash can?)</a:t>
            </a:r>
          </a:p>
          <a:p>
            <a:r>
              <a:rPr lang="en-US" dirty="0" smtClean="0"/>
              <a:t>User clicks the button then clicks the cell to remove</a:t>
            </a:r>
          </a:p>
          <a:p>
            <a:r>
              <a:rPr lang="en-US" dirty="0" smtClean="0"/>
              <a:t>Asked users to look over the final image review stage, delete the offending cells and add new 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39" y="2017417"/>
            <a:ext cx="732869" cy="55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00" y="4291580"/>
            <a:ext cx="2778198" cy="216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3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Cells can overlap </a:t>
            </a:r>
            <a:r>
              <a:rPr lang="en-US" dirty="0" smtClean="0"/>
              <a:t>either as a result of: </a:t>
            </a:r>
            <a:endParaRPr lang="en-US" dirty="0" smtClean="0"/>
          </a:p>
          <a:p>
            <a:pPr lvl="1"/>
            <a:r>
              <a:rPr lang="en-US" dirty="0" smtClean="0"/>
              <a:t>The applied segmentation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 biology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outstanding issue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75" t="17496" r="46173" b="8441"/>
          <a:stretch/>
        </p:blipFill>
        <p:spPr>
          <a:xfrm>
            <a:off x="2720898" y="2797836"/>
            <a:ext cx="854340" cy="1272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96" t="21211" r="51819"/>
          <a:stretch/>
        </p:blipFill>
        <p:spPr>
          <a:xfrm>
            <a:off x="5113718" y="2808988"/>
            <a:ext cx="892283" cy="127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035548" y="3172466"/>
            <a:ext cx="679153" cy="6251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60567" y="3292935"/>
            <a:ext cx="465356" cy="30412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75" y="4808991"/>
            <a:ext cx="1622723" cy="126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78" y="4808489"/>
            <a:ext cx="1623366" cy="12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val 12"/>
          <p:cNvSpPr/>
          <p:nvPr/>
        </p:nvSpPr>
        <p:spPr>
          <a:xfrm rot="19806021">
            <a:off x="5797167" y="5252119"/>
            <a:ext cx="479228" cy="338320"/>
          </a:xfrm>
          <a:prstGeom prst="ellipse">
            <a:avLst/>
          </a:prstGeom>
          <a:solidFill>
            <a:srgbClr val="FFFF00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694674">
            <a:off x="5538242" y="5454349"/>
            <a:ext cx="613634" cy="374991"/>
          </a:xfrm>
          <a:prstGeom prst="ellipse">
            <a:avLst/>
          </a:prstGeom>
          <a:solidFill>
            <a:srgbClr val="D402CA">
              <a:alpha val="4745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148561" y="5155190"/>
            <a:ext cx="679153" cy="6251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cells to separate ‘image planes’</a:t>
            </a:r>
          </a:p>
          <a:p>
            <a:pPr lvl="1"/>
            <a:r>
              <a:rPr lang="en-US" dirty="0" smtClean="0"/>
              <a:t>Value moves the current cell to the numeric plane indicated, moving it in front of or behind other cells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f cells are in the same plane, cells reviewed later by the user appear on top </a:t>
            </a:r>
          </a:p>
          <a:p>
            <a:pPr lvl="2"/>
            <a:r>
              <a:rPr lang="en-US" dirty="0" smtClean="0"/>
              <a:t>Since this order is independent of the user, the segmentation would always be recreated the same way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93" y="1764934"/>
            <a:ext cx="2121887" cy="54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8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cells to separate ‘image planes’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Value moves the specified cell to that plane in front or behind other cells</a:t>
            </a:r>
          </a:p>
          <a:p>
            <a:pPr lvl="2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if cells are in the same plane, cells reviewed later by the user appear on top </a:t>
            </a:r>
          </a:p>
          <a:p>
            <a:pPr lvl="2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Since this order is independent of the user, it recreates the segmentation the same every time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93" y="1764934"/>
            <a:ext cx="2121887" cy="54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73" y="4065861"/>
            <a:ext cx="2070782" cy="144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83" y="4040736"/>
            <a:ext cx="2070782" cy="146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31" y="5689053"/>
            <a:ext cx="2121887" cy="54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493" y="4065861"/>
            <a:ext cx="2070782" cy="146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493" y="5681898"/>
            <a:ext cx="2096334" cy="555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5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2" y="1522701"/>
            <a:ext cx="6391772" cy="5044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Current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751</Words>
  <Application>Microsoft Office PowerPoint</Application>
  <PresentationFormat>Widescreen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Segmentation Project Updates</vt:lpstr>
      <vt:lpstr>Discussion points</vt:lpstr>
      <vt:lpstr>Discussion points</vt:lpstr>
      <vt:lpstr>Review of outstanding issues</vt:lpstr>
      <vt:lpstr>Current Solution</vt:lpstr>
      <vt:lpstr>Review of outstanding issue 2</vt:lpstr>
      <vt:lpstr>Current Solution</vt:lpstr>
      <vt:lpstr>Current Solution</vt:lpstr>
      <vt:lpstr>Current UI</vt:lpstr>
      <vt:lpstr>Discussion points</vt:lpstr>
      <vt:lpstr>Lung_Adeno_TMA_1315_3_[5515,52497]</vt:lpstr>
      <vt:lpstr>Lung_Adeno_TMA_1315_3_[5515,52497]</vt:lpstr>
      <vt:lpstr>Lung_SCC_TMA_1314_6_01.30.2020</vt:lpstr>
      <vt:lpstr>Images completed to date</vt:lpstr>
      <vt:lpstr>Data Sharing</vt:lpstr>
      <vt:lpstr>Comparison Algorithm</vt:lpstr>
      <vt:lpstr>Table format</vt:lpstr>
      <vt:lpstr>Ambiguous column descriptions:</vt:lpstr>
      <vt:lpstr>Ambiguous column descriptions cont.:</vt:lpstr>
      <vt:lpstr>Ambiguous column descriptions cont. cont.: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Project Updates</dc:title>
  <dc:creator>Benjamin Green</dc:creator>
  <cp:lastModifiedBy>Benjamin Green</cp:lastModifiedBy>
  <cp:revision>21</cp:revision>
  <dcterms:created xsi:type="dcterms:W3CDTF">2020-06-19T00:35:32Z</dcterms:created>
  <dcterms:modified xsi:type="dcterms:W3CDTF">2020-06-19T11:07:46Z</dcterms:modified>
</cp:coreProperties>
</file>